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340" r:id="rId3"/>
    <p:sldId id="392" r:id="rId4"/>
    <p:sldId id="393" r:id="rId5"/>
    <p:sldId id="434" r:id="rId6"/>
    <p:sldId id="452" r:id="rId7"/>
    <p:sldId id="423" r:id="rId8"/>
    <p:sldId id="414" r:id="rId9"/>
    <p:sldId id="424" r:id="rId10"/>
    <p:sldId id="425" r:id="rId11"/>
    <p:sldId id="426" r:id="rId12"/>
    <p:sldId id="427" r:id="rId13"/>
    <p:sldId id="431" r:id="rId14"/>
    <p:sldId id="416" r:id="rId15"/>
    <p:sldId id="417" r:id="rId16"/>
    <p:sldId id="422" r:id="rId17"/>
    <p:sldId id="428" r:id="rId18"/>
    <p:sldId id="432" r:id="rId19"/>
    <p:sldId id="429" r:id="rId20"/>
    <p:sldId id="394" r:id="rId21"/>
    <p:sldId id="453" r:id="rId22"/>
    <p:sldId id="279" r:id="rId23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7" userDrawn="1">
          <p15:clr>
            <a:srgbClr val="A4A3A4"/>
          </p15:clr>
        </p15:guide>
        <p15:guide id="2" pos="38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E1EE"/>
    <a:srgbClr val="CEDFEC"/>
    <a:srgbClr val="D3E2EE"/>
    <a:srgbClr val="D7E5F0"/>
    <a:srgbClr val="E4EEF5"/>
    <a:srgbClr val="D3E2ED"/>
    <a:srgbClr val="FAFBFE"/>
    <a:srgbClr val="DAE7F0"/>
    <a:srgbClr val="E2EEF5"/>
    <a:srgbClr val="D7E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>
        <p:scale>
          <a:sx n="60" d="100"/>
          <a:sy n="60" d="100"/>
        </p:scale>
        <p:origin x="-1344" y="-720"/>
      </p:cViewPr>
      <p:guideLst>
        <p:guide orient="horz" pos="2227"/>
        <p:guide pos="387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8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676F4-147F-41CA-8521-BBCAADF2C9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1FCF0-CB25-4EC1-9D83-C1622DB3C1C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3.xml"/><Relationship Id="rId4" Type="http://schemas.openxmlformats.org/officeDocument/2006/relationships/image" Target="../media/image10.GIF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tags" Target="../tags/tag7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5.xml"/><Relationship Id="rId3" Type="http://schemas.openxmlformats.org/officeDocument/2006/relationships/image" Target="../media/image21.jpeg"/><Relationship Id="rId2" Type="http://schemas.openxmlformats.org/officeDocument/2006/relationships/tags" Target="../tags/tag74.xml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6.xml"/><Relationship Id="rId2" Type="http://schemas.openxmlformats.org/officeDocument/2006/relationships/image" Target="../media/image22.jpeg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0.xml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5.xml"/><Relationship Id="rId4" Type="http://schemas.openxmlformats.org/officeDocument/2006/relationships/image" Target="../media/image4.pn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1.xml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image" Target="../media/image4.png"/><Relationship Id="rId2" Type="http://schemas.openxmlformats.org/officeDocument/2006/relationships/tags" Target="../tags/tag66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9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0.xml"/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tags" Target="../tags/tag71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8" b="44535"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19"/>
          <p:cNvSpPr txBox="1"/>
          <p:nvPr/>
        </p:nvSpPr>
        <p:spPr>
          <a:xfrm>
            <a:off x="132825" y="253453"/>
            <a:ext cx="437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科学  教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科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五年级  上册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3"/>
          <p:cNvSpPr txBox="1"/>
          <p:nvPr/>
        </p:nvSpPr>
        <p:spPr>
          <a:xfrm>
            <a:off x="4367603" y="976369"/>
            <a:ext cx="7647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FFBA55">
                    <a:lumMod val="75000"/>
                  </a:srgbClr>
                </a:solidFill>
                <a:effectLst>
                  <a:glow rad="101600">
                    <a:srgbClr val="FFFFFF">
                      <a:alpha val="60000"/>
                    </a:srgbClr>
                  </a:glow>
                </a:effectLst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地球表面的变化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479" y="2709535"/>
            <a:ext cx="5608684" cy="143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17" t="806" r="47300" b="73387"/>
          <a:stretch>
            <a:fillRect/>
          </a:stretch>
        </p:blipFill>
        <p:spPr>
          <a:xfrm>
            <a:off x="122379" y="223603"/>
            <a:ext cx="2244725" cy="737991"/>
          </a:xfrm>
          <a:prstGeom prst="rect">
            <a:avLst/>
          </a:prstGeom>
        </p:spPr>
      </p:pic>
      <p:pic>
        <p:nvPicPr>
          <p:cNvPr id="41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654" y="1556209"/>
            <a:ext cx="288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6857" y="1556638"/>
            <a:ext cx="288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78119" y="1556178"/>
            <a:ext cx="288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992505" y="3635375"/>
            <a:ext cx="10208260" cy="276225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/>
        </p:nvSpPr>
        <p:spPr>
          <a:xfrm>
            <a:off x="1169035" y="3729990"/>
            <a:ext cx="9839325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实验结论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降雨过程中形成的细小水流，会带动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松散物质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沿坡面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向下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移动。当流水汇集到斜坡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低洼处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形成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较强水流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，侵蚀作用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增强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。松散物质会堆积在在斜坡下部和坡脚处。</a:t>
            </a:r>
            <a:endParaRPr lang="zh-CN" altLang="en-US" sz="28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8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17" t="806" r="47300" b="73387"/>
          <a:stretch>
            <a:fillRect/>
          </a:stretch>
        </p:blipFill>
        <p:spPr>
          <a:xfrm>
            <a:off x="134514" y="233346"/>
            <a:ext cx="2244725" cy="73799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3410" y="1742525"/>
            <a:ext cx="1026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）观察下面两幅照片，试着分析河流对地表的改变。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 descr="u=1841663698,1654786060&amp;fm=26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" y="2493337"/>
            <a:ext cx="4933950" cy="330708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63395" y="6008736"/>
            <a:ext cx="416845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黄河第一</a:t>
            </a:r>
            <a:r>
              <a:rPr lang="zh-CN" altLang="en-US" sz="2800" b="1" smtClean="0">
                <a:latin typeface="楷体" panose="02010609060101010101" pitchFamily="49" charset="-122"/>
                <a:ea typeface="楷体" panose="02010609060101010101" pitchFamily="49" charset="-122"/>
              </a:rPr>
              <a:t>湾</a:t>
            </a:r>
            <a:r>
              <a:rPr lang="en-US" altLang="zh-CN" sz="2800" b="1" smtClean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800" b="1" smtClean="0">
                <a:latin typeface="楷体" panose="02010609060101010101" pitchFamily="49" charset="-122"/>
                <a:ea typeface="楷体" panose="02010609060101010101" pitchFamily="49" charset="-122"/>
              </a:rPr>
              <a:t>乾坤</a:t>
            </a: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湾</a:t>
            </a:r>
            <a:endParaRPr lang="zh-CN" altLang="en-US" sz="2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 descr="u=3890199132,1632861769&amp;fm=173&amp;app=25&amp;f=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50" y="2493337"/>
            <a:ext cx="5318760" cy="33077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32345" y="6025752"/>
            <a:ext cx="34575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黄河入海口的沙洲</a:t>
            </a:r>
            <a:endParaRPr lang="zh-CN" altLang="en-US" sz="2800" b="1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37945" y="1077269"/>
            <a:ext cx="6985474" cy="584775"/>
            <a:chOff x="1073166" y="1655143"/>
            <a:chExt cx="6341615" cy="584775"/>
          </a:xfrm>
        </p:grpSpPr>
        <p:sp>
          <p:nvSpPr>
            <p:cNvPr id="13" name="矩形 12"/>
            <p:cNvSpPr/>
            <p:nvPr/>
          </p:nvSpPr>
          <p:spPr>
            <a:xfrm>
              <a:off x="1073166" y="1695503"/>
              <a:ext cx="6341615" cy="5040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92000" tIns="36000" rIns="36000" bIns="1080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1400" kern="0" dirty="0">
                <a:solidFill>
                  <a:prstClr val="white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1073166" y="1655143"/>
              <a:ext cx="6341614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smtClean="0"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pitchFamily="34" charset="-122"/>
                  <a:sym typeface="+mn-ea"/>
                </a:rPr>
                <a:t>    </a:t>
              </a:r>
              <a:r>
                <a:rPr lang="zh-CN" altLang="en-US" sz="3200" b="1" smtClean="0"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pitchFamily="34" charset="-122"/>
                  <a:sym typeface="+mn-ea"/>
                </a:rPr>
                <a:t>了解河流对地形带来</a:t>
              </a:r>
              <a:r>
                <a:rPr lang="zh-CN" altLang="en-US" sz="3200" b="1" smtClean="0"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pitchFamily="34" charset="-122"/>
                  <a:sym typeface="+mn-ea"/>
                </a:rPr>
                <a:t>的改变。</a:t>
              </a:r>
              <a:endPara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5" name="矩形: 圆角 2"/>
            <p:cNvSpPr/>
            <p:nvPr/>
          </p:nvSpPr>
          <p:spPr>
            <a:xfrm>
              <a:off x="1073166" y="1695504"/>
              <a:ext cx="772472" cy="504056"/>
            </a:xfrm>
            <a:prstGeom prst="roundRect">
              <a:avLst>
                <a:gd name="adj" fmla="val 0"/>
              </a:avLst>
            </a:prstGeom>
            <a:solidFill>
              <a:srgbClr val="87C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b="1" smtClean="0">
                  <a:ea typeface="黑体" panose="02010609060101010101" pitchFamily="49" charset="-122"/>
                </a:rPr>
                <a:t>2</a:t>
              </a:r>
              <a:endParaRPr lang="zh-CN" altLang="en-US" sz="3200" b="1" dirty="0"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17" t="806" r="47300" b="73387"/>
          <a:stretch>
            <a:fillRect/>
          </a:stretch>
        </p:blipFill>
        <p:spPr>
          <a:xfrm>
            <a:off x="134514" y="233346"/>
            <a:ext cx="2244725" cy="737991"/>
          </a:xfrm>
          <a:prstGeom prst="rect">
            <a:avLst/>
          </a:prstGeom>
        </p:spPr>
      </p:pic>
      <p:pic>
        <p:nvPicPr>
          <p:cNvPr id="4" name="图片 3" descr="u=1841663698,1654786060&amp;fm=26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08" y="1833529"/>
            <a:ext cx="4933950" cy="330708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579878" y="5444774"/>
            <a:ext cx="37179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黄河第一湾乾坤湾</a:t>
            </a:r>
            <a:endParaRPr lang="zh-CN" altLang="en-US" sz="2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/>
        </p:nvSpPr>
        <p:spPr>
          <a:xfrm>
            <a:off x="5839458" y="1994819"/>
            <a:ext cx="5741035" cy="31457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20000"/>
              </a:lnSpc>
              <a:buNone/>
            </a:pPr>
            <a:r>
              <a:rPr lang="en-US" altLang="zh-CN" sz="32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</a:t>
            </a:r>
            <a:r>
              <a:rPr lang="zh-CN" altLang="en-US" sz="32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、凹进去的河岸可能是河水带着泥沙不断冲刷造成的；</a:t>
            </a:r>
            <a:endParaRPr lang="zh-CN" altLang="en-US" sz="32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lang="en-US" altLang="zh-CN" sz="32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zh-CN" altLang="en-US" sz="32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、凸出来的河岸可能是</a:t>
            </a:r>
            <a:r>
              <a:rPr lang="zh-CN" altLang="en-US" sz="32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流速很慢，带不动泥沙，</a:t>
            </a:r>
            <a:r>
              <a:rPr lang="zh-CN" altLang="en-US" sz="32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泥沙沉积下来造成的。</a:t>
            </a:r>
            <a:endParaRPr lang="zh-CN" altLang="en-US" sz="32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32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17" t="806" r="47300" b="73387"/>
          <a:stretch>
            <a:fillRect/>
          </a:stretch>
        </p:blipFill>
        <p:spPr>
          <a:xfrm>
            <a:off x="134514" y="233346"/>
            <a:ext cx="2244725" cy="737991"/>
          </a:xfrm>
          <a:prstGeom prst="rect">
            <a:avLst/>
          </a:prstGeom>
        </p:spPr>
      </p:pic>
      <p:pic>
        <p:nvPicPr>
          <p:cNvPr id="5" name="图片 4" descr="u=3890199132,1632861769&amp;fm=173&amp;app=25&amp;f=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1580931"/>
            <a:ext cx="5318760" cy="330771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083435" y="5192176"/>
            <a:ext cx="34575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黄河入海口的沙洲</a:t>
            </a:r>
            <a:endParaRPr lang="zh-CN" altLang="en-US" sz="2800" b="1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673499" y="2681342"/>
            <a:ext cx="4188942" cy="13726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水流平缓</a:t>
            </a:r>
            <a:r>
              <a:rPr lang="en-US" altLang="zh-CN" sz="32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,</a:t>
            </a:r>
            <a:r>
              <a:rPr lang="zh-CN" altLang="en-US" sz="32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泥沙堆积</a:t>
            </a:r>
            <a:r>
              <a:rPr lang="en-US" altLang="zh-CN" sz="32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,</a:t>
            </a:r>
            <a:r>
              <a:rPr lang="zh-CN" altLang="en-US" sz="32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形成沙洲。</a:t>
            </a:r>
            <a:endParaRPr lang="zh-CN" altLang="en-US" sz="32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6024" t="26773" r="17055" b="26419"/>
          <a:stretch>
            <a:fillRect/>
          </a:stretch>
        </p:blipFill>
        <p:spPr bwMode="auto">
          <a:xfrm>
            <a:off x="407035" y="1736090"/>
            <a:ext cx="11390630" cy="47663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17" t="806" r="47300" b="73387"/>
          <a:stretch>
            <a:fillRect/>
          </a:stretch>
        </p:blipFill>
        <p:spPr>
          <a:xfrm>
            <a:off x="134514" y="233346"/>
            <a:ext cx="2244725" cy="7379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1040" y="1045537"/>
            <a:ext cx="1026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）阅读下面资料，丰富我们对河流改变地表的认识。</a:t>
            </a:r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10816590" y="2408555"/>
            <a:ext cx="659130" cy="57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9253855" y="2976245"/>
            <a:ext cx="2308860" cy="25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828675" y="2999105"/>
            <a:ext cx="8163560" cy="431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796925" y="3535680"/>
            <a:ext cx="10710545" cy="7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28675" y="4107815"/>
            <a:ext cx="3609975" cy="44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033260" y="6372225"/>
            <a:ext cx="37953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70675" y="5442585"/>
            <a:ext cx="7778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</a:rPr>
              <a:t>③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824595" y="2458720"/>
            <a:ext cx="7778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</a:rPr>
              <a:t>②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521315" y="1509395"/>
            <a:ext cx="7778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</a:rPr>
              <a:t>①</a:t>
            </a:r>
            <a:endParaRPr lang="zh-CN" altLang="en-US" sz="32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1"/>
          <p:cNvSpPr/>
          <p:nvPr>
            <p:custDataLst>
              <p:tags r:id="rId1"/>
            </p:custDataLst>
          </p:nvPr>
        </p:nvSpPr>
        <p:spPr>
          <a:xfrm>
            <a:off x="932514" y="972406"/>
            <a:ext cx="10899140" cy="147117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1219200">
              <a:lnSpc>
                <a:spcPct val="140000"/>
              </a:lnSpc>
              <a:buFontTx/>
            </a:pPr>
            <a:r>
              <a:rPr lang="en-US" sz="3200" b="1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1</a:t>
            </a:r>
            <a:r>
              <a:rPr lang="en-US" altLang="zh-CN" sz="3200" b="1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.</a:t>
            </a:r>
            <a:r>
              <a:rPr sz="3200" b="1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降雨会对地表产生怎样的影响</a:t>
            </a:r>
            <a:r>
              <a:rPr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?根据你的认识解释右图中沟壑的形成。</a:t>
            </a:r>
            <a:endParaRPr sz="32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3" y="314526"/>
            <a:ext cx="2343888" cy="72347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548254" y="4808050"/>
            <a:ext cx="6175375" cy="145424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kumimoji="1"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黄土高原上的沟壑主要是经过流水长期强烈侵蚀逐渐形成的。</a:t>
            </a:r>
            <a:endParaRPr kumimoji="1" lang="zh-CN" altLang="en-US" sz="3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374250" y="4808050"/>
            <a:ext cx="2657070" cy="1771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49" y="2786397"/>
            <a:ext cx="2646258" cy="176417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548254" y="2952902"/>
            <a:ext cx="6175375" cy="7155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kumimoji="1" lang="zh-CN" altLang="en-US"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侵蚀土地,造成水土流失。</a:t>
            </a:r>
            <a:endParaRPr kumimoji="1" lang="zh-CN" altLang="en-US" sz="32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23" y="314526"/>
            <a:ext cx="2343888" cy="723471"/>
          </a:xfrm>
          <a:prstGeom prst="rect">
            <a:avLst/>
          </a:prstGeom>
        </p:spPr>
      </p:pic>
      <p:sp>
        <p:nvSpPr>
          <p:cNvPr id="4" name="矩形 1"/>
          <p:cNvSpPr/>
          <p:nvPr>
            <p:custDataLst>
              <p:tags r:id="rId2"/>
            </p:custDataLst>
          </p:nvPr>
        </p:nvSpPr>
        <p:spPr>
          <a:xfrm>
            <a:off x="1039495" y="1245870"/>
            <a:ext cx="10899140" cy="13849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1219200">
              <a:lnSpc>
                <a:spcPct val="140000"/>
              </a:lnSpc>
            </a:pPr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2.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黄河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第一湾和黄河人海口这两段河流具有什么特点?为什么会形成这样的地形地貌?根据你的认识试着进行解释。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3011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945" y="2750185"/>
            <a:ext cx="3946525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>
            <a:spLocks noChangeArrowheads="1"/>
          </p:cNvSpPr>
          <p:nvPr/>
        </p:nvSpPr>
        <p:spPr bwMode="auto">
          <a:xfrm>
            <a:off x="4971655" y="2630865"/>
            <a:ext cx="6603365" cy="4023442"/>
          </a:xfrm>
          <a:prstGeom prst="round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sz="2000">
                <a:solidFill>
                  <a:srgbClr val="000000"/>
                </a:solidFill>
                <a:latin typeface="黑体" panose="02010609060101010101" pitchFamily="49" charset="-122"/>
              </a:rPr>
              <a:t>       </a:t>
            </a:r>
            <a:r>
              <a:rPr sz="2000">
                <a:solidFill>
                  <a:srgbClr val="000000"/>
                </a:solidFill>
                <a:latin typeface="黑体" panose="02010609060101010101" pitchFamily="49" charset="-122"/>
              </a:rPr>
              <a:t>黄河第一湾</a:t>
            </a:r>
            <a:r>
              <a:rPr lang="en-US" sz="2000">
                <a:solidFill>
                  <a:srgbClr val="000000"/>
                </a:solidFill>
                <a:latin typeface="黑体" panose="02010609060101010101" pitchFamily="49" charset="-122"/>
              </a:rPr>
              <a:t>——</a:t>
            </a:r>
            <a:r>
              <a:rPr sz="2000">
                <a:solidFill>
                  <a:srgbClr val="000000"/>
                </a:solidFill>
                <a:latin typeface="黑体" panose="02010609060101010101" pitchFamily="49" charset="-122"/>
              </a:rPr>
              <a:t>乾坤湾的两岸一面为凹岸,一面为凸岸</a:t>
            </a:r>
            <a:r>
              <a:rPr lang="zh-CN" sz="2000">
                <a:solidFill>
                  <a:srgbClr val="000000"/>
                </a:solidFill>
                <a:latin typeface="黑体" panose="02010609060101010101" pitchFamily="49" charset="-122"/>
              </a:rPr>
              <a:t>。</a:t>
            </a:r>
            <a:r>
              <a:rPr sz="2000">
                <a:solidFill>
                  <a:srgbClr val="000000"/>
                </a:solidFill>
                <a:latin typeface="黑体" panose="02010609060101010101" pitchFamily="49" charset="-122"/>
              </a:rPr>
              <a:t>凹岸一侧有悬崖,地形险峻</a:t>
            </a:r>
            <a:r>
              <a:rPr lang="zh-CN" sz="2000">
                <a:solidFill>
                  <a:srgbClr val="000000"/>
                </a:solidFill>
                <a:latin typeface="黑体" panose="02010609060101010101" pitchFamily="49" charset="-122"/>
              </a:rPr>
              <a:t>；</a:t>
            </a:r>
            <a:r>
              <a:rPr sz="2000">
                <a:solidFill>
                  <a:srgbClr val="000000"/>
                </a:solidFill>
                <a:latin typeface="黑体" panose="02010609060101010101" pitchFamily="49" charset="-122"/>
              </a:rPr>
              <a:t>凸岸一侧是平缓的河滩。形成这样的地形特点主要是由于</a:t>
            </a:r>
            <a:r>
              <a:rPr sz="2000">
                <a:solidFill>
                  <a:srgbClr val="FF0000"/>
                </a:solidFill>
                <a:latin typeface="黑体" panose="02010609060101010101" pitchFamily="49" charset="-122"/>
              </a:rPr>
              <a:t>河流的侵蚀作用。</a:t>
            </a:r>
            <a:r>
              <a:rPr sz="2000">
                <a:solidFill>
                  <a:srgbClr val="000000"/>
                </a:solidFill>
                <a:latin typeface="黑体" panose="02010609060101010101" pitchFamily="49" charset="-122"/>
              </a:rPr>
              <a:t>当河水流过河湾时,河水由于惯性会偏向凹岸,进入单向环流状态,河水及其中裹挟的碎屑不断冲击凹岸使得凹岸不断后退。被侵蚀下来的碎屑物质,较粗的沉积在河床底部,较细的则由环流的底流带至凸岸沉积下来,因此凸岸不断前伸。随着凹岸侵蚀、凸岸堆积的发展,河床会越来越弯曲。</a:t>
            </a:r>
            <a:endParaRPr sz="2000">
              <a:solidFill>
                <a:srgbClr val="000000"/>
              </a:solidFill>
              <a:latin typeface="黑体" panose="02010609060101010101" pitchFamily="49" charset="-122"/>
            </a:endParaRPr>
          </a:p>
        </p:txBody>
      </p:sp>
      <p:sp>
        <p:nvSpPr>
          <p:cNvPr id="41989" name="文本框 11"/>
          <p:cNvSpPr txBox="1">
            <a:spLocks noChangeArrowheads="1"/>
          </p:cNvSpPr>
          <p:nvPr/>
        </p:nvSpPr>
        <p:spPr bwMode="auto">
          <a:xfrm>
            <a:off x="997585" y="5704209"/>
            <a:ext cx="3455988" cy="50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黑体" panose="02010609060101010101" pitchFamily="49" charset="-122"/>
              </a:rPr>
              <a:t>黄河第一湾</a:t>
            </a:r>
            <a:r>
              <a:rPr lang="en-US" altLang="zh-CN" sz="2400" dirty="0">
                <a:latin typeface="黑体" panose="02010609060101010101" pitchFamily="49" charset="-122"/>
              </a:rPr>
              <a:t>——</a:t>
            </a:r>
            <a:r>
              <a:rPr lang="zh-CN" altLang="en-US" sz="2400" dirty="0">
                <a:latin typeface="黑体" panose="02010609060101010101" pitchFamily="49" charset="-122"/>
              </a:rPr>
              <a:t>乾坤湾</a:t>
            </a:r>
            <a:endParaRPr lang="zh-CN" altLang="en-US" sz="2400" dirty="0">
              <a:latin typeface="黑体" panose="02010609060101010101" pitchFamily="49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23" y="314526"/>
            <a:ext cx="2343888" cy="723471"/>
          </a:xfrm>
          <a:prstGeom prst="rect">
            <a:avLst/>
          </a:prstGeom>
        </p:spPr>
      </p:pic>
      <p:pic>
        <p:nvPicPr>
          <p:cNvPr id="43012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703" y="1860518"/>
            <a:ext cx="4437063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15"/>
          <p:cNvSpPr>
            <a:spLocks noChangeArrowheads="1"/>
          </p:cNvSpPr>
          <p:nvPr/>
        </p:nvSpPr>
        <p:spPr bwMode="auto">
          <a:xfrm>
            <a:off x="5274307" y="1739630"/>
            <a:ext cx="6471001" cy="3200876"/>
          </a:xfrm>
          <a:prstGeom prst="round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sz="2800" smtClean="0">
                <a:solidFill>
                  <a:srgbClr val="000000"/>
                </a:solidFill>
                <a:latin typeface="黑体" panose="02010609060101010101" pitchFamily="49" charset="-122"/>
                <a:sym typeface="+mn-ea"/>
              </a:rPr>
              <a:t>    </a:t>
            </a:r>
            <a:r>
              <a:rPr sz="2800" smtClean="0">
                <a:solidFill>
                  <a:srgbClr val="000000"/>
                </a:solidFill>
                <a:latin typeface="黑体" panose="02010609060101010101" pitchFamily="49" charset="-122"/>
                <a:sym typeface="+mn-ea"/>
              </a:rPr>
              <a:t>黄河入海口的沙洲主要是</a:t>
            </a:r>
            <a:r>
              <a:rPr sz="2800" smtClean="0">
                <a:solidFill>
                  <a:srgbClr val="FF0000"/>
                </a:solidFill>
                <a:latin typeface="黑体" panose="02010609060101010101" pitchFamily="49" charset="-122"/>
                <a:sym typeface="+mn-ea"/>
              </a:rPr>
              <a:t>河水的沉积作用</a:t>
            </a:r>
            <a:r>
              <a:rPr sz="2800" smtClean="0">
                <a:solidFill>
                  <a:srgbClr val="000000"/>
                </a:solidFill>
                <a:latin typeface="黑体" panose="02010609060101010101" pitchFamily="49" charset="-122"/>
                <a:sym typeface="+mn-ea"/>
              </a:rPr>
              <a:t>形成的</a:t>
            </a:r>
            <a:r>
              <a:rPr sz="2800">
                <a:solidFill>
                  <a:srgbClr val="000000"/>
                </a:solidFill>
                <a:latin typeface="黑体" panose="02010609060101010101" pitchFamily="49" charset="-122"/>
                <a:sym typeface="+mn-ea"/>
              </a:rPr>
              <a:t>。河流入海时流速急剧降低,河水的搬运能力减弱甚至消失,使得河流所携带的碎屑物质沉积在近岸的河口处,形成锥形的堆积地貌。</a:t>
            </a:r>
            <a:endParaRPr lang="zh-CN" altLang="en-US" sz="2800">
              <a:solidFill>
                <a:srgbClr val="000000"/>
              </a:solidFill>
              <a:latin typeface="黑体" panose="02010609060101010101" pitchFamily="49" charset="-122"/>
            </a:endParaRPr>
          </a:p>
        </p:txBody>
      </p:sp>
      <p:sp>
        <p:nvSpPr>
          <p:cNvPr id="41990" name="文本框 12"/>
          <p:cNvSpPr txBox="1">
            <a:spLocks noChangeArrowheads="1"/>
          </p:cNvSpPr>
          <p:nvPr/>
        </p:nvSpPr>
        <p:spPr bwMode="auto">
          <a:xfrm>
            <a:off x="1444509" y="4813997"/>
            <a:ext cx="2965450" cy="50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黑体" panose="02010609060101010101" pitchFamily="49" charset="-122"/>
              </a:rPr>
              <a:t>黄河入海口的沙洲</a:t>
            </a:r>
            <a:endParaRPr lang="zh-CN" altLang="en-US" sz="2400" dirty="0">
              <a:latin typeface="黑体" panose="02010609060101010101" pitchFamily="49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23" y="314526"/>
            <a:ext cx="2343888" cy="723471"/>
          </a:xfrm>
          <a:prstGeom prst="rect">
            <a:avLst/>
          </a:prstGeom>
        </p:spPr>
      </p:pic>
      <p:sp>
        <p:nvSpPr>
          <p:cNvPr id="3" name="矩形 1"/>
          <p:cNvSpPr/>
          <p:nvPr>
            <p:custDataLst>
              <p:tags r:id="rId2"/>
            </p:custDataLst>
          </p:nvPr>
        </p:nvSpPr>
        <p:spPr>
          <a:xfrm>
            <a:off x="565785" y="1017177"/>
            <a:ext cx="10899140" cy="147117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1219200">
              <a:lnSpc>
                <a:spcPct val="140000"/>
              </a:lnSpc>
            </a:pPr>
            <a:r>
              <a:rPr lang="en-US" altLang="zh-CN" sz="3200" b="1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3.</a:t>
            </a:r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水在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改变地表样貌的过程中扮演了怎样的角色?与地震、火山喷发、风的作用比较,有什么相同与不同?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17855" y="2526665"/>
          <a:ext cx="10956257" cy="3976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342"/>
                <a:gridCol w="1160780"/>
                <a:gridCol w="3002280"/>
                <a:gridCol w="2108108"/>
                <a:gridCol w="2155190"/>
                <a:gridCol w="1683557"/>
              </a:tblGrid>
              <a:tr h="126492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项目</a:t>
                      </a:r>
                      <a:endParaRPr lang="zh-CN" altLang="en-US" sz="3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对地表的改变</a:t>
                      </a:r>
                      <a:endParaRPr lang="zh-CN" altLang="en-US" sz="3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改变特点的比较</a:t>
                      </a:r>
                      <a:endParaRPr lang="zh-CN" altLang="en-US" sz="3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101473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3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36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风</a:t>
                      </a:r>
                      <a:endParaRPr lang="zh-CN" altLang="en-US" sz="3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36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雨</a:t>
                      </a:r>
                      <a:endParaRPr lang="zh-CN" altLang="en-US" sz="3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地震和</a:t>
                      </a:r>
                      <a:endParaRPr lang="zh-CN" altLang="en-US" sz="3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36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火山喷发</a:t>
                      </a:r>
                      <a:endParaRPr lang="zh-CN" altLang="en-US" sz="3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火山喷发</a:t>
                      </a:r>
                      <a:endParaRPr lang="zh-CN" altLang="en-US" sz="3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风</a:t>
                      </a:r>
                      <a:endParaRPr lang="zh-CN" altLang="en-US" sz="3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152273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360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河流</a:t>
                      </a:r>
                      <a:endParaRPr lang="zh-CN" altLang="en-US" sz="3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60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6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140710" y="4072255"/>
            <a:ext cx="19615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磨蚀岩石</a:t>
            </a:r>
            <a:endParaRPr lang="zh-CN" altLang="en-US" sz="320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40710" y="5095240"/>
            <a:ext cx="19615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侵蚀作用</a:t>
            </a:r>
            <a:endParaRPr lang="zh-CN" altLang="en-US" sz="320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沉积作用</a:t>
            </a:r>
            <a:endParaRPr lang="zh-CN" altLang="en-US" sz="320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15355" y="4980305"/>
            <a:ext cx="14344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剧烈的</a:t>
            </a:r>
            <a:endParaRPr lang="zh-CN" altLang="en-US" sz="320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迅速的</a:t>
            </a:r>
            <a:endParaRPr lang="zh-CN" altLang="en-US" sz="320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巨大的</a:t>
            </a:r>
            <a:endParaRPr lang="zh-CN" altLang="en-US" sz="320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166100" y="4980305"/>
            <a:ext cx="14763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缓慢的</a:t>
            </a:r>
            <a:endParaRPr lang="zh-CN" altLang="en-US" sz="320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细小的</a:t>
            </a:r>
            <a:endParaRPr lang="zh-CN" altLang="en-US" sz="320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漫长的</a:t>
            </a:r>
            <a:endParaRPr lang="zh-CN" altLang="en-US" sz="32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933940" y="4980305"/>
            <a:ext cx="14763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缓慢的</a:t>
            </a:r>
            <a:endParaRPr lang="zh-CN" altLang="en-US" sz="320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细小的</a:t>
            </a:r>
            <a:endParaRPr lang="zh-CN" altLang="en-US" sz="320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漫长的</a:t>
            </a:r>
            <a:endParaRPr lang="zh-CN" altLang="en-US" sz="32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81120" y="209135"/>
            <a:ext cx="2009140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>
              <a:lnSpc>
                <a:spcPct val="130000"/>
              </a:lnSpc>
            </a:pP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选一选</a:t>
            </a:r>
            <a:endParaRPr lang="zh-CN" altLang="en-US" sz="4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5340" y="1099275"/>
            <a:ext cx="107565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3200" b="1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1. 下列选项中的说法，错误的是（    ）。</a:t>
            </a:r>
            <a:endParaRPr sz="3200" b="1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 </a:t>
            </a:r>
            <a:r>
              <a:rPr sz="3200" b="1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A. 泥石流是土地被雨水侵蚀的一种现象</a:t>
            </a:r>
            <a:endParaRPr sz="3200" b="1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 </a:t>
            </a:r>
            <a:r>
              <a:rPr sz="3200" b="1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B. 在缺少植被、降暴雨的情况下，容易发生土壤流失</a:t>
            </a:r>
            <a:endParaRPr sz="3200" b="1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 </a:t>
            </a:r>
            <a:r>
              <a:rPr sz="3200" b="1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C. 人类的活动对土地被侵蚀的程度没有影响</a:t>
            </a:r>
            <a:endParaRPr sz="3200" b="1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sz="3200" b="1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2. 下列地形中，由土壤沉积形成的是（   ）。</a:t>
            </a:r>
            <a:endParaRPr sz="3200" b="1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 </a:t>
            </a:r>
            <a:r>
              <a:rPr sz="3200" b="1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A. 富饶的长江中下游平原	</a:t>
            </a:r>
            <a:r>
              <a:rPr lang="en-US" sz="3200" b="1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</a:t>
            </a:r>
            <a:r>
              <a:rPr lang="en-US" sz="3200" b="1" smtClean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</a:t>
            </a:r>
            <a:r>
              <a:rPr sz="3200" b="1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B. 世界著名的青藏高原</a:t>
            </a:r>
            <a:endParaRPr sz="3200" b="1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 </a:t>
            </a:r>
            <a:r>
              <a:rPr sz="3200" b="1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C. 有“天府之国”之称的四川盆地	D</a:t>
            </a:r>
            <a:r>
              <a:rPr sz="3200" b="1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. </a:t>
            </a:r>
            <a:r>
              <a:rPr sz="3200" b="1" smtClean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美丽的洞庭湖</a:t>
            </a:r>
            <a:endParaRPr sz="3200" b="1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945" y="63102"/>
            <a:ext cx="2944623" cy="11034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46251" y="1150177"/>
            <a:ext cx="63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+mn-ea"/>
              </a:rPr>
              <a:t>C</a:t>
            </a:r>
            <a:endParaRPr lang="en-US" sz="4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64526" y="4098598"/>
            <a:ext cx="63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+mn-ea"/>
              </a:rPr>
              <a:t>A</a:t>
            </a:r>
            <a:endParaRPr lang="en-US" sz="4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183" y="1083338"/>
            <a:ext cx="1286367" cy="5198709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349648" y="1785271"/>
            <a:ext cx="10118725" cy="2330450"/>
            <a:chOff x="3004" y="2244"/>
            <a:chExt cx="15935" cy="3670"/>
          </a:xfrm>
        </p:grpSpPr>
        <p:sp>
          <p:nvSpPr>
            <p:cNvPr id="14" name="圆角矩形 13"/>
            <p:cNvSpPr/>
            <p:nvPr>
              <p:custDataLst>
                <p:tags r:id="rId2"/>
              </p:custDataLst>
            </p:nvPr>
          </p:nvSpPr>
          <p:spPr bwMode="auto">
            <a:xfrm>
              <a:off x="3004" y="2445"/>
              <a:ext cx="567" cy="567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34925">
              <a:solidFill>
                <a:srgbClr val="FFFFFF"/>
              </a:solidFill>
            </a:ln>
            <a:effectLst/>
            <a:scene3d>
              <a:camera prst="orthographicFront"/>
              <a:lightRig rig="threePt" dir="t"/>
            </a:scene3d>
            <a:sp3d extrusionH="349250" prstMaterial="metal">
              <a:bevelB w="88900" h="1968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800" b="1" smtClean="0">
                  <a:solidFill>
                    <a:schemeClr val="tx1"/>
                  </a:solidFill>
                </a:rPr>
                <a:t>1</a:t>
              </a:r>
              <a:endParaRPr lang="zh-CN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176" y="2244"/>
              <a:ext cx="14763" cy="3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2800" b="1" dirty="0">
                  <a:ea typeface="黑体" panose="02010609060101010101" pitchFamily="49" charset="-122"/>
                  <a:sym typeface="+mn-ea"/>
                </a:rPr>
                <a:t>地球上的水在陆地、海洋及大气之间不间断地循环。雨水降落到地面会侵蚀土地。河流会侵蚀河床和两岸，这些被侵蚀的泥土在水流缓慢的地方又会沉积下来。河流的侵蚀和沉积作用，形成了许多不同的地形地貌。</a:t>
              </a:r>
              <a:endParaRPr lang="zh-CN" altLang="en-US" sz="2800" b="1" dirty="0">
                <a:ea typeface="黑体" panose="02010609060101010101" pitchFamily="49" charset="-122"/>
                <a:sym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49248" y="4306716"/>
            <a:ext cx="9873615" cy="1693545"/>
            <a:chOff x="3178" y="5493"/>
            <a:chExt cx="15549" cy="2667"/>
          </a:xfrm>
        </p:grpSpPr>
        <p:sp>
          <p:nvSpPr>
            <p:cNvPr id="16" name="圆角矩形 15"/>
            <p:cNvSpPr/>
            <p:nvPr>
              <p:custDataLst>
                <p:tags r:id="rId3"/>
              </p:custDataLst>
            </p:nvPr>
          </p:nvSpPr>
          <p:spPr bwMode="auto">
            <a:xfrm>
              <a:off x="3178" y="5742"/>
              <a:ext cx="567" cy="567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 w="34925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800" b="1" smtClean="0">
                  <a:solidFill>
                    <a:schemeClr val="tx1"/>
                  </a:solidFill>
                </a:rPr>
                <a:t>2</a:t>
              </a:r>
              <a:endParaRPr lang="zh-CN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350" y="5493"/>
              <a:ext cx="14377" cy="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能通过模拟实验探究降雨给土地带来的变化。能够通过分析、阅读资料了解河流的侵蚀和沉积作用形成了许多不同地形地貌。</a:t>
              </a:r>
              <a:endPara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46" y="-5298"/>
            <a:ext cx="2950720" cy="1109568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03433" y="1161674"/>
            <a:ext cx="97747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3. 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下面（   ）描述的是的黄土高原上沟整的地形地貌特点。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 </a:t>
            </a:r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A. 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岩层在地壳运动下因受力而发生波状弯曲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 </a:t>
            </a:r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B. 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是我国西北地区特殊的典型的风蚀性地貌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 </a:t>
            </a:r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C. 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是经过流水长期强烈风蚀逐渐形成的</a:t>
            </a:r>
            <a:endParaRPr lang="zh-CN" altLang="en-US" sz="3200" b="1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6"/>
          <p:cNvSpPr txBox="1"/>
          <p:nvPr/>
        </p:nvSpPr>
        <p:spPr>
          <a:xfrm>
            <a:off x="3137188" y="1234372"/>
            <a:ext cx="63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+mn-ea"/>
              </a:rPr>
              <a:t>C</a:t>
            </a:r>
            <a:endParaRPr lang="en-US" sz="4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945" y="63102"/>
            <a:ext cx="2944623" cy="1103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32097" y="272243"/>
            <a:ext cx="2827333" cy="796674"/>
            <a:chOff x="232097" y="272243"/>
            <a:chExt cx="2827333" cy="796674"/>
          </a:xfrm>
        </p:grpSpPr>
        <p:grpSp>
          <p:nvGrpSpPr>
            <p:cNvPr id="33" name="组合 32"/>
            <p:cNvGrpSpPr/>
            <p:nvPr/>
          </p:nvGrpSpPr>
          <p:grpSpPr>
            <a:xfrm>
              <a:off x="388306" y="341523"/>
              <a:ext cx="2671124" cy="691520"/>
              <a:chOff x="388306" y="341523"/>
              <a:chExt cx="2671124" cy="691520"/>
            </a:xfrm>
          </p:grpSpPr>
          <p:sp>
            <p:nvSpPr>
              <p:cNvPr id="35" name="圆角矩形 34"/>
              <p:cNvSpPr/>
              <p:nvPr/>
            </p:nvSpPr>
            <p:spPr>
              <a:xfrm>
                <a:off x="388306" y="341523"/>
                <a:ext cx="2630316" cy="691520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864870" y="374015"/>
                <a:ext cx="2194560" cy="646430"/>
                <a:chOff x="2562" y="1105"/>
                <a:chExt cx="3456" cy="1018"/>
              </a:xfrm>
            </p:grpSpPr>
            <p:sp>
              <p:nvSpPr>
                <p:cNvPr id="37" name="文本框 11"/>
                <p:cNvSpPr txBox="1"/>
                <p:nvPr/>
              </p:nvSpPr>
              <p:spPr>
                <a:xfrm>
                  <a:off x="2767" y="1105"/>
                  <a:ext cx="3251" cy="10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600" b="1" dirty="0" smtClean="0">
                      <a:solidFill>
                        <a:schemeClr val="bg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 总  结</a:t>
                  </a:r>
                  <a:endParaRPr lang="zh-CN" altLang="en-US" sz="36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8" name="Freeform 283"/>
                <p:cNvSpPr/>
                <p:nvPr/>
              </p:nvSpPr>
              <p:spPr bwMode="gray">
                <a:xfrm rot="16243907">
                  <a:off x="2572" y="1520"/>
                  <a:ext cx="69" cy="90"/>
                </a:xfrm>
                <a:custGeom>
                  <a:avLst/>
                  <a:gdLst>
                    <a:gd name="T0" fmla="*/ 61 w 61"/>
                    <a:gd name="T1" fmla="*/ 68 h 68"/>
                    <a:gd name="T2" fmla="*/ 3 w 61"/>
                    <a:gd name="T3" fmla="*/ 16 h 68"/>
                    <a:gd name="T4" fmla="*/ 0 w 61"/>
                    <a:gd name="T5" fmla="*/ 13 h 68"/>
                    <a:gd name="T6" fmla="*/ 8 w 61"/>
                    <a:gd name="T7" fmla="*/ 0 h 68"/>
                    <a:gd name="T8" fmla="*/ 10 w 61"/>
                    <a:gd name="T9" fmla="*/ 3 h 68"/>
                    <a:gd name="T10" fmla="*/ 61 w 61"/>
                    <a:gd name="T11" fmla="*/ 67 h 68"/>
                    <a:gd name="T12" fmla="*/ 61 w 61"/>
                    <a:gd name="T13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68">
                      <a:moveTo>
                        <a:pt x="61" y="68"/>
                      </a:move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4" y="4"/>
                        <a:pt x="8" y="0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lnTo>
                        <a:pt x="61" y="6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>
                        <a:gamma/>
                        <a:shade val="46275"/>
                        <a:invGamma/>
                      </a:srgbClr>
                    </a:gs>
                    <a:gs pos="100000">
                      <a:srgbClr val="DDDDDD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defPPr>
                    <a:defRPr lang="de-DE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zh-CN" altLang="en-US" dirty="0">
                    <a:ea typeface="黑体" panose="02010609060101010101" pitchFamily="49" charset="-122"/>
                  </a:endParaRPr>
                </a:p>
              </p:txBody>
            </p:sp>
          </p:grpSp>
        </p:grp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97" y="272243"/>
              <a:ext cx="817145" cy="796674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921980" y="1783977"/>
            <a:ext cx="10399395" cy="3286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    1.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雨水降落到地面会侵蚀土地。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   2.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河流会侵蚀河床和两岸，这些被侵蚀的泥土在水流缓慢的地方又会沉积下来。河流的侵蚀和沉积作用，形成了许多不同的地形地貌。</a:t>
            </a:r>
            <a:endParaRPr lang="zh-CN" altLang="en-US" sz="36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183" y="1211291"/>
            <a:ext cx="1286367" cy="4880752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315370" y="2024919"/>
            <a:ext cx="9670415" cy="1133475"/>
            <a:chOff x="2954" y="8496"/>
            <a:chExt cx="15229" cy="1785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 bwMode="auto">
            <a:xfrm>
              <a:off x="2954" y="8764"/>
              <a:ext cx="567" cy="567"/>
            </a:xfrm>
            <a:prstGeom prst="roundRect">
              <a:avLst>
                <a:gd name="adj" fmla="val 50000"/>
              </a:avLst>
            </a:prstGeom>
            <a:solidFill>
              <a:srgbClr val="58ACF2"/>
            </a:solidFill>
            <a:ln w="34925">
              <a:solidFill>
                <a:srgbClr val="FFFFFF"/>
              </a:solidFill>
            </a:ln>
            <a:effectLst/>
            <a:scene3d>
              <a:camera prst="orthographicFront"/>
              <a:lightRig rig="threePt" dir="t"/>
            </a:scene3d>
            <a:sp3d extrusionH="349250" prstMaterial="metal">
              <a:bevelB w="88900" h="1968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800" b="1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endPara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127" y="8496"/>
              <a:ext cx="14056" cy="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积极参与模拟实验，尊重事实，愿意沟通交流自己的观点与发现。提升自觉保护环境的意识。</a:t>
              </a:r>
              <a:endPara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46" y="-5298"/>
            <a:ext cx="2950720" cy="110956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315370" y="3768581"/>
            <a:ext cx="10120630" cy="1212850"/>
            <a:chOff x="2954" y="8496"/>
            <a:chExt cx="15938" cy="1910"/>
          </a:xfrm>
        </p:grpSpPr>
        <p:sp>
          <p:nvSpPr>
            <p:cNvPr id="17" name="圆角矩形 16"/>
            <p:cNvSpPr/>
            <p:nvPr>
              <p:custDataLst>
                <p:tags r:id="rId4"/>
              </p:custDataLst>
            </p:nvPr>
          </p:nvSpPr>
          <p:spPr bwMode="auto">
            <a:xfrm>
              <a:off x="2954" y="8764"/>
              <a:ext cx="567" cy="567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34925">
              <a:solidFill>
                <a:srgbClr val="FFFFFF"/>
              </a:solidFill>
            </a:ln>
            <a:effectLst/>
            <a:scene3d>
              <a:camera prst="orthographicFront"/>
              <a:lightRig rig="threePt" dir="t"/>
            </a:scene3d>
            <a:sp3d extrusionH="349250" prstMaterial="metal">
              <a:bevelB w="88900" h="1968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800" b="1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  <a:endPara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文本框 20"/>
            <p:cNvSpPr txBox="1"/>
            <p:nvPr/>
          </p:nvSpPr>
          <p:spPr>
            <a:xfrm>
              <a:off x="4127" y="8496"/>
              <a:ext cx="14765" cy="1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认识到水土流失</a:t>
              </a:r>
              <a:r>
                <a:rPr lang="zh-CN" altLang="en-US" sz="2800" b="1" smtClean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的</a:t>
              </a:r>
              <a:r>
                <a:rPr lang="zh-CN" altLang="en-US" sz="2800" b="1" smtClean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危害和减少</a:t>
              </a:r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雨水对土地侵蚀的重要性。认识到人类活动对环境的影响。</a:t>
              </a:r>
              <a:endPara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</p:grp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36" y="824540"/>
            <a:ext cx="7060324" cy="4563182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1" name="内容占位符 2"/>
          <p:cNvSpPr txBox="1"/>
          <p:nvPr/>
        </p:nvSpPr>
        <p:spPr>
          <a:xfrm>
            <a:off x="897452" y="5545201"/>
            <a:ext cx="10374893" cy="776605"/>
          </a:xfrm>
        </p:spPr>
        <p:txBody>
          <a:bodyPr/>
          <a:lstStyle>
            <a:defPPr>
              <a:defRPr lang="zh-CN"/>
            </a:defPPr>
            <a:lvl1pPr indent="0">
              <a:lnSpc>
                <a:spcPts val="4400"/>
              </a:lnSpc>
              <a:spcBef>
                <a:spcPct val="0"/>
              </a:spcBef>
              <a:buFont typeface="Arial" panose="020B0604020202020204" pitchFamily="34" charset="0"/>
              <a:buNone/>
              <a:defRPr sz="2800" b="1">
                <a:solidFill>
                  <a:srgbClr val="3E60D3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defTabSz="9144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地面水不会干涸，因为水会在陆地、海洋、大气之间不断地循环。</a:t>
            </a: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32" y="362409"/>
            <a:ext cx="2365814" cy="877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rrowheads="1"/>
          </p:cNvPicPr>
          <p:nvPr/>
        </p:nvPicPr>
        <p:blipFill>
          <a:blip r:embed="rId2"/>
          <a:srcRect l="3512" t="3952" b="2543"/>
          <a:stretch>
            <a:fillRect/>
          </a:stretch>
        </p:blipFill>
        <p:spPr bwMode="auto">
          <a:xfrm>
            <a:off x="6449694" y="2380591"/>
            <a:ext cx="4547281" cy="3031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20" name="Picture 4" descr="C:\Users\hitom\Desktop\水的作用\0034034521084239_b.jpg"/>
          <p:cNvPicPr>
            <a:picLocks noChangeArrowheads="1"/>
          </p:cNvPicPr>
          <p:nvPr/>
        </p:nvPicPr>
        <p:blipFill>
          <a:blip r:embed="rId3"/>
          <a:srcRect b="4811"/>
          <a:stretch>
            <a:fillRect/>
          </a:stretch>
        </p:blipFill>
        <p:spPr bwMode="auto">
          <a:xfrm>
            <a:off x="1266189" y="2380591"/>
            <a:ext cx="4503989" cy="3031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656" name="矩形 16"/>
          <p:cNvSpPr>
            <a:spLocks noChangeArrowheads="1"/>
          </p:cNvSpPr>
          <p:nvPr/>
        </p:nvSpPr>
        <p:spPr bwMode="auto">
          <a:xfrm>
            <a:off x="1250423" y="1256159"/>
            <a:ext cx="82411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1628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defTabSz="71628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defTabSz="71628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defTabSz="71628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defTabSz="71628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defTabSz="71628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defTabSz="71628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defTabSz="71628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defTabSz="71628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3200" b="1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3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地表的变化过程中，水发挥着巨大的作用。</a:t>
            </a:r>
            <a:endParaRPr lang="zh-CN" altLang="en-US" sz="32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460799" y="2412219"/>
            <a:ext cx="60480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降落</a:t>
            </a:r>
            <a:r>
              <a:rPr lang="zh-CN" altLang="en-US" sz="3200" b="1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的雨水和众多的河流会给土地的样貌带来怎样的影响？会使地表发生怎样的改变呢？</a:t>
            </a:r>
            <a:endParaRPr lang="zh-CN" altLang="en-US" sz="3200" b="1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32" y="362409"/>
            <a:ext cx="2365814" cy="877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65" y="4010375"/>
            <a:ext cx="3960000" cy="252000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32" y="1345280"/>
            <a:ext cx="3960000" cy="252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91663" y="3267638"/>
            <a:ext cx="1217330" cy="597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bg1"/>
                </a:solidFill>
              </a:rPr>
              <a:t>降雨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91395" y="5932733"/>
            <a:ext cx="1217330" cy="597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solidFill>
                  <a:schemeClr val="bg1"/>
                </a:solidFill>
              </a:rPr>
              <a:t>河流</a:t>
            </a:r>
            <a:endParaRPr lang="zh-CN" altLang="en-US" sz="3200" b="1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17" t="806" r="47300" b="73387"/>
          <a:stretch>
            <a:fillRect/>
          </a:stretch>
        </p:blipFill>
        <p:spPr>
          <a:xfrm>
            <a:off x="122379" y="223603"/>
            <a:ext cx="2244725" cy="737991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1054099" y="1920873"/>
            <a:ext cx="10286859" cy="4524315"/>
            <a:chOff x="1275841" y="1547625"/>
            <a:chExt cx="10065118" cy="4276772"/>
          </a:xfrm>
        </p:grpSpPr>
        <p:sp>
          <p:nvSpPr>
            <p:cNvPr id="2" name="TextBox 5"/>
            <p:cNvSpPr txBox="1"/>
            <p:nvPr/>
          </p:nvSpPr>
          <p:spPr>
            <a:xfrm>
              <a:off x="1275841" y="1547625"/>
              <a:ext cx="10065118" cy="42767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实验材料</a:t>
              </a:r>
              <a:endParaRPr lang="en-US" altLang="zh-CN" sz="3200" b="1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endParaRPr lang="en-US" altLang="zh-CN" sz="3200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endPara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endParaRPr lang="en-US" altLang="zh-CN" sz="3200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endPara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endParaRPr lang="en-US" altLang="zh-CN" sz="3200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endPara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endParaRPr lang="en-US" altLang="zh-CN" sz="3200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endPara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64273" y="3473963"/>
              <a:ext cx="3076575" cy="1733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7" name="直接连接符 16"/>
            <p:cNvCxnSpPr/>
            <p:nvPr/>
          </p:nvCxnSpPr>
          <p:spPr>
            <a:xfrm flipV="1">
              <a:off x="6100377" y="2565958"/>
              <a:ext cx="864096" cy="144016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5380297" y="4357853"/>
              <a:ext cx="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6964473" y="2998006"/>
              <a:ext cx="792088" cy="100811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360517" y="4150134"/>
              <a:ext cx="154817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7360517" y="4798206"/>
              <a:ext cx="154817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028369" y="5014230"/>
              <a:ext cx="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7034850" y="2229160"/>
              <a:ext cx="1080120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泥土</a:t>
              </a:r>
              <a:endParaRPr lang="zh-CN" altLang="en-US" sz="3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863221" y="2781982"/>
              <a:ext cx="1080120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小桶</a:t>
              </a:r>
              <a:endPara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974731" y="3908690"/>
              <a:ext cx="1913452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自制喷壶</a:t>
              </a:r>
              <a:endPara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974731" y="4561792"/>
              <a:ext cx="1518134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塑料盒</a:t>
              </a:r>
              <a:endPara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480625" y="4124714"/>
              <a:ext cx="2673472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有颜色的沙子</a:t>
              </a:r>
              <a:endPara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073976" y="4775465"/>
              <a:ext cx="1080120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报纸</a:t>
              </a:r>
              <a:endPara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 flipH="1">
              <a:off x="4074795" y="4430957"/>
              <a:ext cx="1152128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4002104" y="4998823"/>
              <a:ext cx="180020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837945" y="1077269"/>
            <a:ext cx="6985474" cy="584775"/>
            <a:chOff x="1073166" y="1655143"/>
            <a:chExt cx="6341615" cy="584775"/>
          </a:xfrm>
        </p:grpSpPr>
        <p:sp>
          <p:nvSpPr>
            <p:cNvPr id="30" name="矩形 29"/>
            <p:cNvSpPr/>
            <p:nvPr/>
          </p:nvSpPr>
          <p:spPr>
            <a:xfrm>
              <a:off x="1073166" y="1695503"/>
              <a:ext cx="6341615" cy="5040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92000" tIns="36000" rIns="36000" bIns="1080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1400" kern="0" dirty="0">
                <a:solidFill>
                  <a:prstClr val="white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1" name="文本框 7"/>
            <p:cNvSpPr txBox="1"/>
            <p:nvPr/>
          </p:nvSpPr>
          <p:spPr>
            <a:xfrm>
              <a:off x="1073166" y="1655143"/>
              <a:ext cx="6341614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smtClean="0"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pitchFamily="34" charset="-122"/>
                  <a:sym typeface="+mn-ea"/>
                </a:rPr>
                <a:t>    </a:t>
              </a:r>
              <a:r>
                <a:rPr lang="zh-CN" altLang="en-US" sz="3200" b="1" smtClean="0"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pitchFamily="34" charset="-122"/>
                  <a:sym typeface="+mn-ea"/>
                </a:rPr>
                <a:t>认识降雨给土地带来</a:t>
              </a:r>
              <a:r>
                <a:rPr lang="zh-CN" altLang="en-US" sz="3200" b="1" smtClean="0"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pitchFamily="34" charset="-122"/>
                  <a:sym typeface="+mn-ea"/>
                </a:rPr>
                <a:t>的改变。</a:t>
              </a:r>
              <a:endPara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2" name="矩形: 圆角 2"/>
            <p:cNvSpPr/>
            <p:nvPr/>
          </p:nvSpPr>
          <p:spPr>
            <a:xfrm>
              <a:off x="1073166" y="1695504"/>
              <a:ext cx="772472" cy="504056"/>
            </a:xfrm>
            <a:prstGeom prst="roundRect">
              <a:avLst>
                <a:gd name="adj" fmla="val 0"/>
              </a:avLst>
            </a:prstGeom>
            <a:solidFill>
              <a:srgbClr val="87C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b="1" smtClean="0">
                  <a:ea typeface="黑体" panose="02010609060101010101" pitchFamily="49" charset="-122"/>
                </a:rPr>
                <a:t>1</a:t>
              </a:r>
              <a:endParaRPr lang="zh-CN" altLang="en-US" sz="3200" b="1" dirty="0"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17" t="806" r="47300" b="73387"/>
          <a:stretch>
            <a:fillRect/>
          </a:stretch>
        </p:blipFill>
        <p:spPr>
          <a:xfrm>
            <a:off x="122379" y="223603"/>
            <a:ext cx="2244725" cy="737991"/>
          </a:xfrm>
          <a:prstGeom prst="rect">
            <a:avLst/>
          </a:prstGeom>
        </p:spPr>
      </p:pic>
      <p:sp>
        <p:nvSpPr>
          <p:cNvPr id="36" name="TextBox 2"/>
          <p:cNvSpPr txBox="1"/>
          <p:nvPr/>
        </p:nvSpPr>
        <p:spPr>
          <a:xfrm>
            <a:off x="3121838" y="1753084"/>
            <a:ext cx="51409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）动手制作 一个小山丘模型。</a:t>
            </a:r>
            <a:endParaRPr lang="zh-CN" altLang="en-US" sz="3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TextBox 5"/>
          <p:cNvSpPr txBox="1"/>
          <p:nvPr/>
        </p:nvSpPr>
        <p:spPr>
          <a:xfrm>
            <a:off x="3222497" y="3341623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）用喷壶</a:t>
            </a:r>
            <a:r>
              <a:rPr lang="zh-CN" altLang="en-US" sz="3200" smtClean="0">
                <a:latin typeface="黑体" panose="02010609060101010101" pitchFamily="49" charset="-122"/>
                <a:ea typeface="黑体" panose="02010609060101010101" pitchFamily="49" charset="-122"/>
              </a:rPr>
              <a:t>中的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水喷洒小山丘的</a:t>
            </a:r>
            <a:r>
              <a:rPr lang="zh-CN" altLang="en-US" sz="3200" smtClean="0">
                <a:latin typeface="黑体" panose="02010609060101010101" pitchFamily="49" charset="-122"/>
                <a:ea typeface="黑体" panose="02010609060101010101" pitchFamily="49" charset="-122"/>
              </a:rPr>
              <a:t>顶部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，观察“雨水”</a:t>
            </a:r>
            <a:r>
              <a:rPr lang="zh-CN" altLang="en-US" sz="3200" smtClean="0">
                <a:latin typeface="黑体" panose="02010609060101010101" pitchFamily="49" charset="-122"/>
                <a:ea typeface="黑体" panose="02010609060101010101" pitchFamily="49" charset="-122"/>
              </a:rPr>
              <a:t>对小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山丘的影响</a:t>
            </a:r>
            <a:r>
              <a:rPr lang="zh-CN" altLang="en-US" sz="320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3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1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689" y="1642569"/>
            <a:ext cx="25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427" y="3341623"/>
            <a:ext cx="25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2"/>
          <p:cNvSpPr txBox="1"/>
          <p:nvPr/>
        </p:nvSpPr>
        <p:spPr>
          <a:xfrm>
            <a:off x="596747" y="993438"/>
            <a:ext cx="2114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实验步骤</a:t>
            </a:r>
            <a:endParaRPr lang="zh-CN" altLang="en-US" sz="3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椭圆形标注 44"/>
          <p:cNvSpPr/>
          <p:nvPr/>
        </p:nvSpPr>
        <p:spPr>
          <a:xfrm>
            <a:off x="8391360" y="2753591"/>
            <a:ext cx="2975610" cy="1814830"/>
          </a:xfrm>
          <a:prstGeom prst="wedgeEllipseCallout">
            <a:avLst>
              <a:gd name="adj1" fmla="val -55272"/>
              <a:gd name="adj2" fmla="val 21671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思考：土壤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和带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颜色的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沙子分别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怎样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移动？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6" name="TextBox 2"/>
          <p:cNvSpPr txBox="1"/>
          <p:nvPr/>
        </p:nvSpPr>
        <p:spPr>
          <a:xfrm>
            <a:off x="3222497" y="5221814"/>
            <a:ext cx="50403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）比较</a:t>
            </a:r>
            <a:r>
              <a:rPr lang="zh-CN" altLang="en-US" sz="3200" smtClean="0">
                <a:latin typeface="黑体" panose="02010609060101010101" pitchFamily="49" charset="-122"/>
                <a:ea typeface="黑体" panose="02010609060101010101" pitchFamily="49" charset="-122"/>
              </a:rPr>
              <a:t>“降雨”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前后小</a:t>
            </a:r>
            <a:r>
              <a:rPr lang="zh-CN" altLang="en-US" sz="3200" smtClean="0">
                <a:latin typeface="黑体" panose="02010609060101010101" pitchFamily="49" charset="-122"/>
                <a:ea typeface="黑体" panose="02010609060101010101" pitchFamily="49" charset="-122"/>
              </a:rPr>
              <a:t>山丘</a:t>
            </a:r>
            <a:r>
              <a:rPr lang="zh-CN" altLang="en-US" sz="3200" smtClean="0">
                <a:latin typeface="黑体" panose="02010609060101010101" pitchFamily="49" charset="-122"/>
                <a:ea typeface="黑体" panose="02010609060101010101" pitchFamily="49" charset="-122"/>
              </a:rPr>
              <a:t>发生</a:t>
            </a:r>
            <a:r>
              <a:rPr lang="zh-CN" altLang="en-US" sz="3200" smtClean="0">
                <a:latin typeface="黑体" panose="02010609060101010101" pitchFamily="49" charset="-122"/>
                <a:ea typeface="黑体" panose="02010609060101010101" pitchFamily="49" charset="-122"/>
              </a:rPr>
              <a:t>的变化。</a:t>
            </a:r>
            <a:endParaRPr lang="zh-CN" altLang="en-US" sz="3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7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954" y="5040423"/>
            <a:ext cx="252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椭圆形标注 47"/>
          <p:cNvSpPr/>
          <p:nvPr/>
        </p:nvSpPr>
        <p:spPr>
          <a:xfrm>
            <a:off x="8391360" y="4878209"/>
            <a:ext cx="2975610" cy="1617980"/>
          </a:xfrm>
          <a:prstGeom prst="wedgeEllipseCallout">
            <a:avLst>
              <a:gd name="adj1" fmla="val -55801"/>
              <a:gd name="adj2" fmla="val 2255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用图画描绘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出实验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前后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土壤的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样子。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椭圆形标注 4"/>
          <p:cNvSpPr/>
          <p:nvPr/>
        </p:nvSpPr>
        <p:spPr>
          <a:xfrm>
            <a:off x="8391360" y="794069"/>
            <a:ext cx="3353950" cy="1814830"/>
          </a:xfrm>
          <a:prstGeom prst="wedgeEllipseCallout">
            <a:avLst>
              <a:gd name="adj1" fmla="val -55801"/>
              <a:gd name="adj2" fmla="val 26883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为了便于观察现象，可以在土壤表面撒上带有颜色的沙子。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5" grpId="0" animBg="1"/>
      <p:bldP spid="46" grpId="0"/>
      <p:bldP spid="48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17" t="806" r="47300" b="73387"/>
          <a:stretch>
            <a:fillRect/>
          </a:stretch>
        </p:blipFill>
        <p:spPr>
          <a:xfrm>
            <a:off x="122379" y="223603"/>
            <a:ext cx="2244725" cy="737991"/>
          </a:xfrm>
          <a:prstGeom prst="rect">
            <a:avLst/>
          </a:prstGeom>
        </p:spPr>
      </p:pic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273175" y="1277006"/>
          <a:ext cx="8933815" cy="5483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9975"/>
                <a:gridCol w="3296920"/>
                <a:gridCol w="3296920"/>
              </a:tblGrid>
              <a:tr h="639343"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 b="0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实验记录表</a:t>
                      </a:r>
                      <a:endParaRPr lang="zh-CN" altLang="en-US" sz="36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491476">
                <a:tc>
                  <a:txBody>
                    <a:bodyPr/>
                    <a:lstStyle/>
                    <a:p>
                      <a:pPr algn="ctr"/>
                      <a:endParaRPr lang="zh-CN" altLang="en-US" sz="24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降雨前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降雨后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533213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土壤样子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291413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5277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我的发现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2400" b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720920" y="3965219"/>
            <a:ext cx="2937775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带颜色的沙子堆在小山丘顶部</a:t>
            </a:r>
            <a:endParaRPr lang="zh-CN" altLang="en-US" sz="2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87210" y="3964940"/>
            <a:ext cx="317754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带颜色的沙子堆积在斜坡下部和玻脚处</a:t>
            </a:r>
            <a:endParaRPr lang="zh-CN" altLang="en-US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30559" y="5344123"/>
            <a:ext cx="6334307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说明降雨对土地的改变主要有侵蚀土地,冲走松散的土壤,造成水土流失。</a:t>
            </a:r>
            <a:endParaRPr lang="zh-CN" altLang="en-US" sz="24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1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2010" y="2680137"/>
            <a:ext cx="2236901" cy="1059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1926" y="2680136"/>
            <a:ext cx="2130452" cy="105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MH" val="20150826203737"/>
  <p:tag name="MH_LIBRARY" val="GRAPHIC"/>
  <p:tag name="MH_ORDER" val="Rounded Rectangle 6"/>
</p:tagLst>
</file>

<file path=ppt/tags/tag64.xml><?xml version="1.0" encoding="utf-8"?>
<p:tagLst xmlns:p="http://schemas.openxmlformats.org/presentationml/2006/main">
  <p:tag name="MH" val="20150826203737"/>
  <p:tag name="MH_LIBRARY" val="GRAPHIC"/>
  <p:tag name="MH_ORDER" val="Rounded Rectangle 15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MH" val="20150826203737"/>
  <p:tag name="MH_LIBRARY" val="GRAPHIC"/>
  <p:tag name="MH_ORDER" val="Rounded Rectangle 23"/>
</p:tagLst>
</file>

<file path=ppt/tags/tag67.xml><?xml version="1.0" encoding="utf-8"?>
<p:tagLst xmlns:p="http://schemas.openxmlformats.org/presentationml/2006/main">
  <p:tag name="MH" val="20150826203737"/>
  <p:tag name="MH_LIBRARY" val="GRAPHIC"/>
  <p:tag name="MH_ORDER" val="Rounded Rectangle 23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UNIT_TABLE_BEAUTIFY" val="smartTable{10023577-513d-4797-bd81-7ff3de8c173a}"/>
  <p:tag name="TABLE_ENDDRAG_ORIGIN_RECT" val="703*452"/>
  <p:tag name="TABLE_ENDDRAG_RECT" val="95*118*703*452"/>
</p:tagLst>
</file>

<file path=ppt/tags/tag72.xml><?xml version="1.0" encoding="utf-8"?>
<p:tagLst xmlns:p="http://schemas.openxmlformats.org/presentationml/2006/main">
  <p:tag name="AS_UNIQUEID" val="297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AS_UNIQUEID" val="297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AS_UNIQUEID" val="297"/>
</p:tagLst>
</file>

<file path=ppt/tags/tag78.xml><?xml version="1.0" encoding="utf-8"?>
<p:tagLst xmlns:p="http://schemas.openxmlformats.org/presentationml/2006/main">
  <p:tag name="KSO_WM_UNIT_TABLE_BEAUTIFY" val="smartTable{9577f9f1-f0c3-42bf-918e-07bfe8b28dcc}"/>
  <p:tag name="TABLE_ENDDRAG_ORIGIN_RECT" val="803*299"/>
  <p:tag name="TABLE_ENDDRAG_RECT" val="73*132*803*299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COMMONDATA" val="eyJoZGlkIjoiZTBiZDUwYmI5YzQ1MTZkMTlmMTkxNTY1MzQ1OWU1MTEifQ==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自定义设计方案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1831</Words>
  <Application>WPS 演示</Application>
  <PresentationFormat>自定义</PresentationFormat>
  <Paragraphs>214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宋体</vt:lpstr>
      <vt:lpstr>Wingdings</vt:lpstr>
      <vt:lpstr>Wingdings</vt:lpstr>
      <vt:lpstr>黑体</vt:lpstr>
      <vt:lpstr>微软雅黑</vt:lpstr>
      <vt:lpstr>楷体</vt:lpstr>
      <vt:lpstr>华文细黑</vt:lpstr>
      <vt:lpstr>Arial Unicode MS</vt:lpstr>
      <vt:lpstr>Calibri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☞ ♚ ☜</cp:lastModifiedBy>
  <cp:revision>506</cp:revision>
  <dcterms:created xsi:type="dcterms:W3CDTF">2019-06-19T02:08:00Z</dcterms:created>
  <dcterms:modified xsi:type="dcterms:W3CDTF">2024-07-01T01:59:04Z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2052-12.1.0.17133</vt:lpwstr>
  </property>
  <property fmtid="{D5CDD505-2E9C-101B-9397-08002B2CF9AE}" pid="3" name="ICV">
    <vt:lpwstr>C878A1BF763C45D2AFE0FE8FC4548321_11</vt:lpwstr>
  </property>
  <property fmtid="{D5CDD505-2E9C-101B-9397-08002B2CF9AE}" pid="4" name="KSOTemplateUUID">
    <vt:lpwstr>v1.0_mb_bhnd8X7+sejaLcSt0vycUA==</vt:lpwstr>
  </property>
</Properties>
</file>